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03" r:id="rId9"/>
    <p:sldId id="310" r:id="rId10"/>
    <p:sldId id="311" r:id="rId11"/>
    <p:sldId id="312" r:id="rId12"/>
  </p:sldIdLst>
  <p:sldSz cx="9144000" cy="6858000" type="screen4x3"/>
  <p:notesSz cx="7010400" cy="9296400"/>
  <p:embeddedFontLst>
    <p:embeddedFont>
      <p:font typeface="Open Sans Hebrew Light" panose="020B0604020202020204" charset="-79"/>
      <p:regular r:id="rId14"/>
      <p:italic r:id="rId15"/>
    </p:embeddedFont>
    <p:embeddedFont>
      <p:font typeface="Open Sans Hebrew" panose="020B0604020202020204" charset="-79"/>
      <p:regular r:id="rId16"/>
      <p:bold r:id="rId17"/>
      <p:italic r:id="rId18"/>
      <p:boldItalic r:id="rId19"/>
    </p:embeddedFont>
    <p:embeddedFont>
      <p:font typeface="David" panose="020E0502060401010101" pitchFamily="34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9" d="100"/>
          <a:sy n="69" d="100"/>
        </p:scale>
        <p:origin x="-2832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17562D-54D3-4B40-9616-5B8C49DE49BE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AAFE05-60E3-4BC4-8146-512504A1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" y="3894441"/>
            <a:ext cx="9144000" cy="2985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301" y="1555799"/>
            <a:ext cx="6858000" cy="10857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 rtl="1">
              <a:defRPr sz="3200">
                <a:solidFill>
                  <a:srgbClr val="A7383E"/>
                </a:solidFill>
                <a:latin typeface="Open Sans Hebrew Light" panose="00000400000000000000" pitchFamily="2" charset="-79"/>
                <a:cs typeface="Open Sans Hebrew Light" panose="000004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301" y="2737130"/>
            <a:ext cx="6858000" cy="63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>
                <a:solidFill>
                  <a:srgbClr val="878B7E"/>
                </a:solidFill>
                <a:latin typeface="Open Sans Hebrew Light" panose="00000400000000000000" pitchFamily="2" charset="-79"/>
                <a:cs typeface="Open Sans Hebrew Light" panose="000004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10800000" flipH="1">
            <a:off x="0" y="6201620"/>
            <a:ext cx="9191502" cy="1140032"/>
          </a:xfrm>
          <a:custGeom>
            <a:avLst/>
            <a:gdLst>
              <a:gd name="connsiteX0" fmla="*/ 0 w 9191502"/>
              <a:gd name="connsiteY0" fmla="*/ 1140032 h 1140032"/>
              <a:gd name="connsiteX1" fmla="*/ 9191502 w 9191502"/>
              <a:gd name="connsiteY1" fmla="*/ 498764 h 1140032"/>
              <a:gd name="connsiteX2" fmla="*/ 9191502 w 9191502"/>
              <a:gd name="connsiteY2" fmla="*/ 0 h 1140032"/>
              <a:gd name="connsiteX3" fmla="*/ 0 w 9191502"/>
              <a:gd name="connsiteY3" fmla="*/ 0 h 1140032"/>
              <a:gd name="connsiteX4" fmla="*/ 0 w 9191502"/>
              <a:gd name="connsiteY4" fmla="*/ 1140032 h 114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502" h="1140032">
                <a:moveTo>
                  <a:pt x="0" y="1140032"/>
                </a:moveTo>
                <a:lnTo>
                  <a:pt x="9191502" y="498764"/>
                </a:lnTo>
                <a:lnTo>
                  <a:pt x="9191502" y="0"/>
                </a:lnTo>
                <a:lnTo>
                  <a:pt x="0" y="0"/>
                </a:lnTo>
                <a:lnTo>
                  <a:pt x="0" y="1140032"/>
                </a:lnTo>
                <a:close/>
              </a:path>
            </a:pathLst>
          </a:custGeom>
          <a:solidFill>
            <a:srgbClr val="A73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>
            <a:off x="-37607" y="3410407"/>
            <a:ext cx="9215253" cy="1140032"/>
            <a:chOff x="-37607" y="3410407"/>
            <a:chExt cx="9215253" cy="1140032"/>
          </a:xfrm>
        </p:grpSpPr>
        <p:sp>
          <p:nvSpPr>
            <p:cNvPr id="13" name="Freeform 12"/>
            <p:cNvSpPr/>
            <p:nvPr/>
          </p:nvSpPr>
          <p:spPr>
            <a:xfrm flipH="1">
              <a:off x="-34528" y="3410407"/>
              <a:ext cx="9191502" cy="1140032"/>
            </a:xfrm>
            <a:custGeom>
              <a:avLst/>
              <a:gdLst>
                <a:gd name="connsiteX0" fmla="*/ 0 w 9191502"/>
                <a:gd name="connsiteY0" fmla="*/ 1140032 h 1140032"/>
                <a:gd name="connsiteX1" fmla="*/ 9191502 w 9191502"/>
                <a:gd name="connsiteY1" fmla="*/ 498764 h 1140032"/>
                <a:gd name="connsiteX2" fmla="*/ 9191502 w 9191502"/>
                <a:gd name="connsiteY2" fmla="*/ 0 h 1140032"/>
                <a:gd name="connsiteX3" fmla="*/ 0 w 9191502"/>
                <a:gd name="connsiteY3" fmla="*/ 0 h 1140032"/>
                <a:gd name="connsiteX4" fmla="*/ 0 w 9191502"/>
                <a:gd name="connsiteY4" fmla="*/ 1140032 h 114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1502" h="1140032">
                  <a:moveTo>
                    <a:pt x="0" y="1140032"/>
                  </a:moveTo>
                  <a:lnTo>
                    <a:pt x="9191502" y="498764"/>
                  </a:lnTo>
                  <a:lnTo>
                    <a:pt x="9191502" y="0"/>
                  </a:lnTo>
                  <a:lnTo>
                    <a:pt x="0" y="0"/>
                  </a:lnTo>
                  <a:lnTo>
                    <a:pt x="0" y="11400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-37607" y="3768385"/>
              <a:ext cx="9215253" cy="656796"/>
            </a:xfrm>
            <a:prstGeom prst="line">
              <a:avLst/>
            </a:prstGeom>
            <a:ln w="19050">
              <a:solidFill>
                <a:srgbClr val="A7383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954" y="6547799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>
              <a:lnSpc>
                <a:spcPct val="100000"/>
              </a:lnSpc>
            </a:pPr>
            <a:r>
              <a:rPr lang="he-IL" sz="1000" dirty="0">
                <a:solidFill>
                  <a:schemeClr val="bg1"/>
                </a:solidFill>
              </a:rPr>
              <a:t>©</a:t>
            </a:r>
            <a:r>
              <a:rPr lang="en-US" sz="1000" dirty="0">
                <a:solidFill>
                  <a:schemeClr val="bg1"/>
                </a:solidFill>
              </a:rPr>
              <a:t> 2017 </a:t>
            </a:r>
            <a:r>
              <a:rPr lang="he-IL" sz="1000" dirty="0">
                <a:solidFill>
                  <a:schemeClr val="bg1"/>
                </a:solidFill>
              </a:rPr>
              <a:t>ש. הורוביץ ושות' כל הזכויות שמורות.</a:t>
            </a:r>
          </a:p>
        </p:txBody>
      </p:sp>
      <p:sp>
        <p:nvSpPr>
          <p:cNvPr id="5" name="מלבן 4"/>
          <p:cNvSpPr/>
          <p:nvPr/>
        </p:nvSpPr>
        <p:spPr>
          <a:xfrm rot="16200000">
            <a:off x="-784365" y="5161504"/>
            <a:ext cx="1734770" cy="20005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יצירת אמנות:</a:t>
            </a:r>
            <a:r>
              <a:rPr lang="he-IL" sz="7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שירה זלוור  צילום: ניצן הפנר</a:t>
            </a:r>
            <a:endParaRPr lang="he-IL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6529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18" y="2242567"/>
            <a:ext cx="7082334" cy="362311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C00000"/>
              </a:buClr>
              <a:defRPr/>
            </a:lvl1pPr>
            <a:lvl2pPr>
              <a:lnSpc>
                <a:spcPct val="150000"/>
              </a:lnSpc>
              <a:buClr>
                <a:srgbClr val="C00000"/>
              </a:buClr>
              <a:defRPr/>
            </a:lvl2pPr>
            <a:lvl3pPr>
              <a:lnSpc>
                <a:spcPct val="150000"/>
              </a:lnSpc>
              <a:buClr>
                <a:srgbClr val="C00000"/>
              </a:buClr>
              <a:defRPr/>
            </a:lvl3pPr>
            <a:lvl4pPr>
              <a:lnSpc>
                <a:spcPct val="150000"/>
              </a:lnSpc>
              <a:buClr>
                <a:srgbClr val="C00000"/>
              </a:buClr>
              <a:defRPr/>
            </a:lvl4pPr>
            <a:lvl5pPr>
              <a:lnSpc>
                <a:spcPct val="150000"/>
              </a:lnSpc>
              <a:buClr>
                <a:srgbClr val="C00000"/>
              </a:buClr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2" y="6157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A7383E"/>
                </a:solidFill>
              </a:defRPr>
            </a:lvl1pPr>
          </a:lstStyle>
          <a:p>
            <a:fld id="{CB80CD09-A058-46FA-B75C-AA8CC74416F1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-37607" y="6006647"/>
            <a:ext cx="9215253" cy="656796"/>
          </a:xfrm>
          <a:prstGeom prst="line">
            <a:avLst/>
          </a:prstGeom>
          <a:ln w="19050">
            <a:solidFill>
              <a:srgbClr val="A738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33618" y="1340768"/>
            <a:ext cx="7082334" cy="662781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רק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618" y="1579786"/>
            <a:ext cx="7082334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2" y="6157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A7383E"/>
                </a:solidFill>
              </a:defRPr>
            </a:lvl1pPr>
          </a:lstStyle>
          <a:p>
            <a:fld id="{CB80CD09-A058-46FA-B75C-AA8CC74416F1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-37607" y="6006647"/>
            <a:ext cx="9215253" cy="656796"/>
          </a:xfrm>
          <a:prstGeom prst="line">
            <a:avLst/>
          </a:prstGeom>
          <a:ln w="19050">
            <a:solidFill>
              <a:srgbClr val="A738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8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שקופית ריק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2" y="6157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A7383E"/>
                </a:solidFill>
              </a:defRPr>
            </a:lvl1pPr>
          </a:lstStyle>
          <a:p>
            <a:fld id="{CB80CD09-A058-46FA-B75C-AA8CC74416F1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-37607" y="6006647"/>
            <a:ext cx="9215253" cy="656796"/>
          </a:xfrm>
          <a:prstGeom prst="line">
            <a:avLst/>
          </a:prstGeom>
          <a:ln w="19050">
            <a:solidFill>
              <a:srgbClr val="A738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6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רטי צור קש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-37607" y="4990647"/>
            <a:ext cx="9215253" cy="656796"/>
          </a:xfrm>
          <a:prstGeom prst="line">
            <a:avLst/>
          </a:prstGeom>
          <a:ln w="19050">
            <a:solidFill>
              <a:srgbClr val="A738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504" y="5805264"/>
            <a:ext cx="8641316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r>
              <a:rPr lang="he-IL" sz="1000" kern="1200" dirty="0">
                <a:solidFill>
                  <a:srgbClr val="878B7E"/>
                </a:solidFill>
                <a:latin typeface="+mn-lt"/>
                <a:ea typeface="+mn-ea"/>
                <a:cs typeface="+mn-cs"/>
              </a:rPr>
              <a:t>כל הזכויות שמורות לש. הורוביץ ושות' © 2017.</a:t>
            </a:r>
          </a:p>
          <a:p>
            <a:pPr algn="just" rtl="1"/>
            <a:r>
              <a:rPr lang="he-IL" sz="1000" kern="1200" dirty="0">
                <a:solidFill>
                  <a:srgbClr val="878B7E"/>
                </a:solidFill>
                <a:latin typeface="+mn-lt"/>
                <a:ea typeface="+mn-ea"/>
                <a:cs typeface="+mn-cs"/>
              </a:rPr>
              <a:t>מצגת זו מיועדת למטרות אינפורמטיביות בלבד ואין בה משום התחייבות כלשהי לדיוק ו/או שלמות המידע הכלול בה. אין להתייחס ו/או להסתמך על הכתוב במצגת כעל ייעוץ משפטי מקצועי או תחליף לייעוץ שכזה. הסתמכות על תוכנה של מצגת זו ו/או שימוש בו, לא ייצרו בשום אופן יחסי עורך-דין – לקוח בינך לבין ש. הורוביץ ושות' ולא יהיה בהם כדי להטיל על ש. הורוביץ' ושות' אחריות כלשהי לתוצאות שתגרמנה מכך. תוכנה של המצגת והזכויות בה </a:t>
            </a:r>
            <a:r>
              <a:rPr lang="he-IL" sz="1000" kern="1200" dirty="0" err="1">
                <a:solidFill>
                  <a:srgbClr val="878B7E"/>
                </a:solidFill>
                <a:latin typeface="+mn-lt"/>
                <a:ea typeface="+mn-ea"/>
                <a:cs typeface="+mn-cs"/>
              </a:rPr>
              <a:t>ישארו</a:t>
            </a:r>
            <a:r>
              <a:rPr lang="he-IL" sz="1000" kern="1200" dirty="0">
                <a:solidFill>
                  <a:srgbClr val="878B7E"/>
                </a:solidFill>
                <a:latin typeface="+mn-lt"/>
                <a:ea typeface="+mn-ea"/>
                <a:cs typeface="+mn-cs"/>
              </a:rPr>
              <a:t> בכל עת בבעלות ש. הורוביץ ושות'.</a:t>
            </a:r>
            <a:endParaRPr lang="en-US" sz="1000" kern="1200" dirty="0">
              <a:solidFill>
                <a:srgbClr val="878B7E"/>
              </a:solidFill>
              <a:latin typeface="+mn-lt"/>
              <a:ea typeface="+mn-ea"/>
              <a:cs typeface="+mn-cs"/>
            </a:endParaRPr>
          </a:p>
          <a:p>
            <a:pPr algn="just" rtl="1"/>
            <a:endParaRPr lang="he-IL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982220" y="1769647"/>
            <a:ext cx="2659096" cy="420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 Hebrew" panose="00000500000000000000" pitchFamily="2" charset="-79"/>
                <a:ea typeface="+mn-ea"/>
                <a:cs typeface="Open Sans Hebrew" panose="00000500000000000000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Hebrew" panose="00000500000000000000" pitchFamily="2" charset="-79"/>
                <a:ea typeface="+mn-ea"/>
                <a:cs typeface="Open Sans Hebrew" panose="00000500000000000000" pitchFamily="2" charset="-79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Hebrew" panose="00000500000000000000" pitchFamily="2" charset="-79"/>
                <a:ea typeface="+mn-ea"/>
                <a:cs typeface="Open Sans Hebrew" panose="00000500000000000000" pitchFamily="2" charset="-79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Hebrew" panose="00000500000000000000" pitchFamily="2" charset="-79"/>
                <a:ea typeface="+mn-ea"/>
                <a:cs typeface="Open Sans Hebrew" panose="00000500000000000000" pitchFamily="2" charset="-79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Hebrew" panose="00000500000000000000" pitchFamily="2" charset="-79"/>
                <a:ea typeface="+mn-ea"/>
                <a:cs typeface="Open Sans Hebrew" panose="00000500000000000000" pitchFamily="2" charset="-79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rgbClr val="A7383E"/>
                </a:solidFill>
              </a:rPr>
              <a:t>ש.</a:t>
            </a:r>
            <a:r>
              <a:rPr lang="he-IL" b="1" baseline="0" dirty="0">
                <a:solidFill>
                  <a:srgbClr val="A7383E"/>
                </a:solidFill>
              </a:rPr>
              <a:t> הורוביץ ושות'</a:t>
            </a:r>
          </a:p>
          <a:p>
            <a:r>
              <a:rPr lang="he-IL" b="0" baseline="0" dirty="0">
                <a:solidFill>
                  <a:srgbClr val="878B7E"/>
                </a:solidFill>
              </a:rPr>
              <a:t>רח' אחד העם 31</a:t>
            </a:r>
          </a:p>
          <a:p>
            <a:r>
              <a:rPr lang="he-IL" b="0" baseline="0" dirty="0">
                <a:solidFill>
                  <a:srgbClr val="878B7E"/>
                </a:solidFill>
              </a:rPr>
              <a:t>תל אביב 6520204</a:t>
            </a:r>
          </a:p>
          <a:p>
            <a:endParaRPr lang="he-IL" b="0" dirty="0">
              <a:solidFill>
                <a:srgbClr val="878B7E"/>
              </a:solidFill>
            </a:endParaRPr>
          </a:p>
          <a:p>
            <a:r>
              <a:rPr lang="he-IL" b="1" dirty="0">
                <a:solidFill>
                  <a:srgbClr val="878B7E"/>
                </a:solidFill>
              </a:rPr>
              <a:t>טלפון: </a:t>
            </a:r>
            <a:r>
              <a:rPr lang="he-IL" dirty="0">
                <a:solidFill>
                  <a:srgbClr val="878B7E"/>
                </a:solidFill>
              </a:rPr>
              <a:t>0700</a:t>
            </a:r>
            <a:r>
              <a:rPr lang="he-IL" baseline="0" dirty="0">
                <a:solidFill>
                  <a:srgbClr val="878B7E"/>
                </a:solidFill>
              </a:rPr>
              <a:t> 567 03</a:t>
            </a:r>
          </a:p>
          <a:p>
            <a:r>
              <a:rPr lang="he-IL" b="1" baseline="0" dirty="0">
                <a:solidFill>
                  <a:srgbClr val="878B7E"/>
                </a:solidFill>
              </a:rPr>
              <a:t>פקס: </a:t>
            </a:r>
            <a:r>
              <a:rPr lang="he-IL" baseline="0" dirty="0">
                <a:solidFill>
                  <a:srgbClr val="878B7E"/>
                </a:solidFill>
              </a:rPr>
              <a:t>0974 566 03</a:t>
            </a:r>
          </a:p>
          <a:p>
            <a:endParaRPr lang="he-IL" baseline="0" dirty="0"/>
          </a:p>
          <a:p>
            <a:r>
              <a:rPr lang="en-US" baseline="0">
                <a:solidFill>
                  <a:srgbClr val="A7383E"/>
                </a:solidFill>
              </a:rPr>
              <a:t>s-horowitz.com</a:t>
            </a:r>
            <a:endParaRPr lang="en-US" dirty="0">
              <a:solidFill>
                <a:srgbClr val="A73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H="1">
            <a:off x="-23751" y="-23751"/>
            <a:ext cx="9191502" cy="1140032"/>
          </a:xfrm>
          <a:custGeom>
            <a:avLst/>
            <a:gdLst>
              <a:gd name="connsiteX0" fmla="*/ 0 w 9191502"/>
              <a:gd name="connsiteY0" fmla="*/ 1140032 h 1140032"/>
              <a:gd name="connsiteX1" fmla="*/ 9191502 w 9191502"/>
              <a:gd name="connsiteY1" fmla="*/ 498764 h 1140032"/>
              <a:gd name="connsiteX2" fmla="*/ 9191502 w 9191502"/>
              <a:gd name="connsiteY2" fmla="*/ 0 h 1140032"/>
              <a:gd name="connsiteX3" fmla="*/ 0 w 9191502"/>
              <a:gd name="connsiteY3" fmla="*/ 0 h 1140032"/>
              <a:gd name="connsiteX4" fmla="*/ 0 w 9191502"/>
              <a:gd name="connsiteY4" fmla="*/ 1140032 h 114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502" h="1140032">
                <a:moveTo>
                  <a:pt x="0" y="1140032"/>
                </a:moveTo>
                <a:lnTo>
                  <a:pt x="9191502" y="498764"/>
                </a:lnTo>
                <a:lnTo>
                  <a:pt x="9191502" y="0"/>
                </a:lnTo>
                <a:lnTo>
                  <a:pt x="0" y="0"/>
                </a:lnTo>
                <a:lnTo>
                  <a:pt x="0" y="1140032"/>
                </a:lnTo>
                <a:close/>
              </a:path>
            </a:pathLst>
          </a:custGeom>
          <a:solidFill>
            <a:srgbClr val="EC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17" y="289873"/>
            <a:ext cx="1930500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5954" y="6512331"/>
            <a:ext cx="2436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he-IL" sz="1000" dirty="0">
                <a:solidFill>
                  <a:srgbClr val="878B7E"/>
                </a:solidFill>
              </a:rPr>
              <a:t>©</a:t>
            </a:r>
            <a:r>
              <a:rPr lang="en-US" sz="1000" dirty="0">
                <a:solidFill>
                  <a:srgbClr val="878B7E"/>
                </a:solidFill>
              </a:rPr>
              <a:t> 2017 </a:t>
            </a:r>
            <a:r>
              <a:rPr lang="he-IL" sz="1000" dirty="0">
                <a:solidFill>
                  <a:srgbClr val="878B7E"/>
                </a:solidFill>
              </a:rPr>
              <a:t>ש. הורוביץ ושות' כל הזכויות שמורות.</a:t>
            </a:r>
          </a:p>
        </p:txBody>
      </p:sp>
    </p:spTree>
    <p:extLst>
      <p:ext uri="{BB962C8B-B14F-4D97-AF65-F5344CB8AC3E}">
        <p14:creationId xmlns:p14="http://schemas.microsoft.com/office/powerpoint/2010/main" val="12840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9" r:id="rId5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A7383E"/>
          </a:solidFill>
          <a:latin typeface="Open Sans Hebrew Light" panose="00000400000000000000" pitchFamily="2" charset="-79"/>
          <a:ea typeface="+mj-ea"/>
          <a:cs typeface="Open Sans Hebrew Light" panose="00000400000000000000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anose="00000500000000000000" pitchFamily="2" charset="-79"/>
          <a:ea typeface="+mn-ea"/>
          <a:cs typeface="Open Sans Hebrew" panose="00000500000000000000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anose="00000500000000000000" pitchFamily="2" charset="-79"/>
          <a:ea typeface="+mn-ea"/>
          <a:cs typeface="Open Sans Hebrew" panose="00000500000000000000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anose="00000500000000000000" pitchFamily="2" charset="-79"/>
          <a:ea typeface="+mn-ea"/>
          <a:cs typeface="Open Sans Hebrew" panose="00000500000000000000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anose="00000500000000000000" pitchFamily="2" charset="-79"/>
          <a:ea typeface="+mn-ea"/>
          <a:cs typeface="Open Sans Hebrew" panose="00000500000000000000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Hebrew" panose="00000500000000000000" pitchFamily="2" charset="-79"/>
          <a:ea typeface="+mn-ea"/>
          <a:cs typeface="Open Sans Hebrew" panose="00000500000000000000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53">
          <p15:clr>
            <a:srgbClr val="F26B43"/>
          </p15:clr>
        </p15:guide>
        <p15:guide id="2" pos="7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9300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עו"ד חגי דורון, ש. הורוביץ ושות' – פאנל אכיפה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עיצומים כספיים – "רימון יד שנצרתו נשלפה מגופו"</a:t>
            </a:r>
            <a:endParaRPr lang="he-IL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969110" y="2924944"/>
            <a:ext cx="6858000" cy="631148"/>
          </a:xfrm>
        </p:spPr>
        <p:txBody>
          <a:bodyPr/>
          <a:lstStyle/>
          <a:p>
            <a:pPr algn="ctr"/>
            <a:r>
              <a:rPr lang="he-IL" b="1" dirty="0" smtClean="0"/>
              <a:t>כנס 30 שנה לחוק ההגבלים העסקיים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69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187624" y="1916832"/>
            <a:ext cx="7082334" cy="4176464"/>
          </a:xfrm>
        </p:spPr>
        <p:txBody>
          <a:bodyPr/>
          <a:lstStyle/>
          <a:p>
            <a:r>
              <a:rPr lang="he-IL" dirty="0" smtClean="0"/>
              <a:t>צריך לבחור. לא שיטת "גם וגם".</a:t>
            </a:r>
          </a:p>
          <a:p>
            <a:r>
              <a:rPr lang="he-IL" dirty="0" smtClean="0"/>
              <a:t>הפתרון </a:t>
            </a:r>
            <a:r>
              <a:rPr lang="he-IL" dirty="0"/>
              <a:t>– הפרות </a:t>
            </a:r>
            <a:r>
              <a:rPr lang="he-IL" dirty="0" smtClean="0"/>
              <a:t>"פשוטות" </a:t>
            </a:r>
            <a:r>
              <a:rPr lang="he-IL" dirty="0"/>
              <a:t>יידונו בפני הרשות בהליך מנהלי מהיר, כמו </a:t>
            </a:r>
            <a:r>
              <a:rPr lang="he-IL" dirty="0" smtClean="0"/>
              <a:t>רשויות </a:t>
            </a:r>
            <a:r>
              <a:rPr lang="he-IL" dirty="0"/>
              <a:t>מנהליות אחרות </a:t>
            </a:r>
            <a:r>
              <a:rPr lang="he-IL" dirty="0" smtClean="0"/>
              <a:t>שמוסמכות </a:t>
            </a:r>
            <a:r>
              <a:rPr lang="he-IL" dirty="0"/>
              <a:t>להטיל </a:t>
            </a:r>
            <a:r>
              <a:rPr lang="he-IL" dirty="0" smtClean="0"/>
              <a:t>עיצום כספי, ותיקבע מדרגת עיצום כספי מוגבל.</a:t>
            </a:r>
            <a:endParaRPr lang="he-IL" dirty="0"/>
          </a:p>
          <a:p>
            <a:r>
              <a:rPr lang="he-IL" dirty="0"/>
              <a:t>הפרות "חמורות" </a:t>
            </a:r>
            <a:r>
              <a:rPr lang="he-IL" dirty="0" smtClean="0"/>
              <a:t>יידונו </a:t>
            </a:r>
            <a:r>
              <a:rPr lang="he-IL" dirty="0"/>
              <a:t>בהליך שיפוטי (בית הדין להגבלים עסקיים, טריבונל מעין-שיפוטי </a:t>
            </a:r>
            <a:r>
              <a:rPr lang="he-IL" dirty="0" smtClean="0"/>
              <a:t> עצמאי ובלתי תלוי ברשות, כמו </a:t>
            </a:r>
            <a:r>
              <a:rPr lang="he-IL" dirty="0"/>
              <a:t>בחוק ניירות </a:t>
            </a:r>
            <a:r>
              <a:rPr lang="he-IL" dirty="0" smtClean="0"/>
              <a:t>ערך. </a:t>
            </a:r>
            <a:r>
              <a:rPr lang="he-IL" dirty="0"/>
              <a:t>אפשר גם לקדם את הרעיון של הקמת "בית משפט לתחרות") שיבטיח איזון והגנה על זכויות</a:t>
            </a:r>
            <a:r>
              <a:rPr lang="he-IL" dirty="0" smtClean="0"/>
              <a:t>. בכל מקרה, ייקבע סכום עיצום כספי </a:t>
            </a:r>
            <a:r>
              <a:rPr lang="he-IL" dirty="0" err="1" smtClean="0"/>
              <a:t>מירבי</a:t>
            </a:r>
            <a:r>
              <a:rPr lang="he-IL" dirty="0" smtClean="0"/>
              <a:t>.</a:t>
            </a:r>
          </a:p>
          <a:p>
            <a:r>
              <a:rPr lang="he-IL" dirty="0" smtClean="0"/>
              <a:t>צמצום רשימת ההפרות הפליליות, שהיא רחבה מדי וברובה לא נאכפה כלל.</a:t>
            </a:r>
            <a:endParaRPr lang="en-US" dirty="0"/>
          </a:p>
          <a:p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10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מה עושים?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כל החלטת אכיפה הינה </a:t>
            </a:r>
            <a:r>
              <a:rPr lang="he-IL" dirty="0" smtClean="0"/>
              <a:t> תולדה של </a:t>
            </a:r>
            <a:r>
              <a:rPr lang="he-IL" dirty="0" err="1" smtClean="0"/>
              <a:t>תעדוף</a:t>
            </a:r>
            <a:r>
              <a:rPr lang="he-IL" dirty="0" smtClean="0"/>
              <a:t> של הרשות </a:t>
            </a:r>
            <a:r>
              <a:rPr lang="he-IL" dirty="0" err="1" smtClean="0"/>
              <a:t>המאסדרת</a:t>
            </a:r>
            <a:r>
              <a:rPr lang="he-IL" dirty="0" smtClean="0"/>
              <a:t> להשתמש </a:t>
            </a:r>
            <a:r>
              <a:rPr lang="he-IL" dirty="0"/>
              <a:t>במשאב </a:t>
            </a:r>
            <a:r>
              <a:rPr lang="he-IL" dirty="0" smtClean="0"/>
              <a:t>שהוא מוגבל מטבעו.</a:t>
            </a:r>
            <a:endParaRPr lang="he-IL" dirty="0"/>
          </a:p>
          <a:p>
            <a:r>
              <a:rPr lang="he-IL" dirty="0" smtClean="0"/>
              <a:t>מדובר בנושא החם של התקופה האחרונה – עיקר פעילות האכיפה של הרשות.</a:t>
            </a:r>
          </a:p>
          <a:p>
            <a:r>
              <a:rPr lang="he-IL" dirty="0" smtClean="0"/>
              <a:t>שטף החלטות העיצומים צריך ללמד על התמקדות מכוונת של הרשות.</a:t>
            </a:r>
          </a:p>
          <a:p>
            <a:r>
              <a:rPr lang="he-IL" dirty="0" smtClean="0"/>
              <a:t>בוודאי לאחר פרסום תזכיר הצעת החוק ל"רפורמה" בחוק ההגבלים העסקיים, אשר מבקש, במפורש, להעצים את השימוש בכלי זה.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עיצומים כספיים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סעיפים 50ד – 50 </a:t>
            </a:r>
            <a:r>
              <a:rPr lang="he-IL" dirty="0" err="1" smtClean="0"/>
              <a:t>טז</a:t>
            </a:r>
            <a:r>
              <a:rPr lang="he-IL" dirty="0" smtClean="0"/>
              <a:t> לחוק ההגבלים העסקיים – תיקון משנת 2012.</a:t>
            </a:r>
          </a:p>
          <a:p>
            <a:r>
              <a:rPr lang="he-IL" dirty="0" smtClean="0"/>
              <a:t>הוספו, לבקשת רשות ההגבלים העסקיים, על מנת "למלא חלל" בארסנל כלי האכיפה שמעמיד לרשותה חוק ההגבלים העסקיים.</a:t>
            </a:r>
          </a:p>
          <a:p>
            <a:r>
              <a:rPr lang="he-IL" dirty="0" smtClean="0"/>
              <a:t>הטענה – ההליך הפלילי הינו מורכב ולא ניתן להפעיל אותו בכל המקרים.</a:t>
            </a:r>
          </a:p>
          <a:p>
            <a:r>
              <a:rPr lang="he-IL" dirty="0" smtClean="0"/>
              <a:t>מאידך – כלי האכיפה המנהליים שהיו קיימים אותה עת "חסרי שיניים".</a:t>
            </a:r>
          </a:p>
          <a:p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3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זה "עיצום כספי" בחוק ההגבלים העסקיים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סעיף 50ד(א) לחוק ההגבלים העסקיים קובע:</a:t>
            </a:r>
          </a:p>
          <a:p>
            <a:pPr lvl="1"/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הפר אדם הוראה מההוראות לפי חוק זה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- 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רשאי הממונה להטיל עליו עיצום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כספי,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בסכום של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עד כ-1 מיליון ₪; </a:t>
            </a:r>
          </a:p>
          <a:p>
            <a:pPr lvl="1"/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היה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המפר תאגיד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והיה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לו, בשנה שקדמה לשנת הכספים שבה בוצעה ההפרה, מחזור מכירות בסכום העולה על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10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מיליון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₪ 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רשאי הממונה להטיל עליו עיצום כספי בשיעור של עד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8% ממחזור המכירות,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ובלבד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שלא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יעלה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כ-24.5 מיליון ₪.</a:t>
            </a:r>
          </a:p>
          <a:p>
            <a:r>
              <a:rPr lang="he-IL" dirty="0" smtClean="0"/>
              <a:t>עיצום כספי "מופחת" בשל אי-קיום דרישת נתונים ששלחה הרשות.</a:t>
            </a:r>
          </a:p>
          <a:p>
            <a:r>
              <a:rPr lang="he-IL" dirty="0" smtClean="0"/>
              <a:t>תאגיד אינו יכול לשפות נושא משרה שהוטל עליו עיצום כספי.</a:t>
            </a:r>
          </a:p>
          <a:p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גובה העיצום הכספי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115616" y="1916832"/>
            <a:ext cx="7082334" cy="4248472"/>
          </a:xfrm>
        </p:spPr>
        <p:txBody>
          <a:bodyPr/>
          <a:lstStyle/>
          <a:p>
            <a:r>
              <a:rPr lang="he-IL" dirty="0" smtClean="0"/>
              <a:t>סעיף 50ד(א) לחוק ההגבלים מפרט את סוגי הפרות החוק בגינן </a:t>
            </a:r>
            <a:r>
              <a:rPr lang="he-IL" dirty="0" smtClean="0"/>
              <a:t>ניתן להטיל </a:t>
            </a:r>
            <a:r>
              <a:rPr lang="he-IL" dirty="0" smtClean="0"/>
              <a:t>עיצום כספי.  בקצרה – ניתן להטיל עיצום כספי כמעט על כל הפרת חוק.</a:t>
            </a:r>
          </a:p>
          <a:p>
            <a:r>
              <a:rPr lang="he-IL" dirty="0" smtClean="0"/>
              <a:t>בשנת 2012 רשות ההגבלים העסקיים פרסמה "גילוי דעת" שמפרט את סוגי ההתנהגויות שבגינן תשקול הרשות הטלת עיצום כספי ולא אכיפה פלילית.</a:t>
            </a:r>
          </a:p>
          <a:p>
            <a:r>
              <a:rPr lang="he-IL" dirty="0" smtClean="0"/>
              <a:t>הרשימה רחבה מאד, וכוללת ברובה דווקא עניינים פעוטים או חסרי השפעה על התחרות. </a:t>
            </a:r>
          </a:p>
          <a:p>
            <a:r>
              <a:rPr lang="he-IL" dirty="0" smtClean="0"/>
              <a:t>לשיטת הרשות – אין דרישה ליסוד נפשי, ולכן אין גם אפשרות לטעון להגנה של הסתמכות על ייעוץ משפטי.</a:t>
            </a:r>
          </a:p>
          <a:p>
            <a:r>
              <a:rPr lang="he-IL" dirty="0" smtClean="0"/>
              <a:t>לשיטת הרשות – אין צורך להוכיח פגיעה בפועל בתחרות.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בגין מה ניתן להטיל עיצום כספי?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187624" y="1628800"/>
            <a:ext cx="7010326" cy="4680520"/>
          </a:xfrm>
        </p:spPr>
        <p:txBody>
          <a:bodyPr/>
          <a:lstStyle/>
          <a:p>
            <a:r>
              <a:rPr lang="he-IL" dirty="0" smtClean="0"/>
              <a:t>שנת 2015- עיצום כספי של 9 מיליון ₪ על נמל אשדוד, וכן עיצומים על שני מנהלים בסכום של 20,000 ₪ לכל אחד.</a:t>
            </a:r>
          </a:p>
          <a:p>
            <a:r>
              <a:rPr lang="he-IL" dirty="0" smtClean="0"/>
              <a:t>שנת 2017 - עיצום כספי של 13 מיליון ₪ על חברת החשמל, וכן עיצומים על שני מנהלים בסכומים של 110,000-165,000 ₪ וכוונה להטיל עיצום נוסף על מנהל, עדיין בשלב של שימוע.</a:t>
            </a:r>
          </a:p>
          <a:p>
            <a:r>
              <a:rPr lang="he-IL" dirty="0" smtClean="0"/>
              <a:t>שנת 2017 – הודעה על כוונה להטיל עיצום כספי של כ-25.6 מיליון ₪ על יינות ביתן בשל הפרת תנאי מיזוג ועיצום כספי של 700,000 ₪ על נושא משרה.</a:t>
            </a:r>
          </a:p>
          <a:p>
            <a:r>
              <a:rPr lang="he-IL" dirty="0" smtClean="0"/>
              <a:t>שנת 2017 – כוונה להטיל עיצום כספי בסך של </a:t>
            </a:r>
            <a:r>
              <a:rPr lang="he-IL" dirty="0" smtClean="0">
                <a:solidFill>
                  <a:srgbClr val="FF0000"/>
                </a:solidFill>
              </a:rPr>
              <a:t>כ-62.7 </a:t>
            </a:r>
            <a:r>
              <a:rPr lang="he-IL" dirty="0" smtClean="0"/>
              <a:t>מיליון ₪ על קוקה קולה, וכן עיצום נוסף על מנהל בסכום של כ-340,000 ₪. 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8328" cy="648072"/>
          </a:xfrm>
        </p:spPr>
        <p:txBody>
          <a:bodyPr/>
          <a:lstStyle/>
          <a:p>
            <a:r>
              <a:rPr lang="he-IL" sz="2600" dirty="0" smtClean="0"/>
              <a:t>מה נעשה עד היום? בעיקר, פיקוח על מונופולין, אך בעניינים מורכבים ביותר</a:t>
            </a:r>
            <a:r>
              <a:rPr lang="he-IL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187624" y="1988840"/>
            <a:ext cx="7082334" cy="3888432"/>
          </a:xfrm>
        </p:spPr>
        <p:txBody>
          <a:bodyPr/>
          <a:lstStyle/>
          <a:p>
            <a:r>
              <a:rPr lang="he-IL" dirty="0" smtClean="0"/>
              <a:t>ביטול מגבלת גובה העיצום הכספי – מעתה, עיצום כספי בלתי מוגבל.</a:t>
            </a:r>
          </a:p>
          <a:p>
            <a:r>
              <a:rPr lang="he-IL" dirty="0" smtClean="0"/>
              <a:t>אולם, מחזור המכירות המינימלי של תאגיד נותר 10 מיליון ₪ בשנה בלבד. שווה ערך למחזור מכירות שנתי של תחנת תדלוק אחת למשל.</a:t>
            </a:r>
          </a:p>
          <a:p>
            <a:r>
              <a:rPr lang="he-IL" dirty="0" smtClean="0"/>
              <a:t>מדוע נדרש כבר תיקון לתיקון? אין הסבר. התיקון לחוק הוא רק משנת 2012. </a:t>
            </a:r>
          </a:p>
          <a:p>
            <a:r>
              <a:rPr lang="he-IL" dirty="0" smtClean="0"/>
              <a:t>לא הצטבר די ניסיון אמפירי הבוחן את השפעת הכנסת מנגנון העיצומים לחוק, על פעולתם של עוסקים, כדי לבסס טענה בדבר חוסר אפקטיביות, כביכול, בשל מגבלת סכום העיצום הכספי.</a:t>
            </a:r>
          </a:p>
          <a:p>
            <a:r>
              <a:rPr lang="he-IL" dirty="0" smtClean="0"/>
              <a:t>אין התייחסות לבעיות האינהרנטיות בדבר טענות ההגנה וניהול ההליך.</a:t>
            </a:r>
          </a:p>
          <a:p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צופן העתיד? תזכיר תיקון חוק ההגבלים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43608" y="1700808"/>
            <a:ext cx="7154342" cy="4392488"/>
          </a:xfrm>
        </p:spPr>
        <p:txBody>
          <a:bodyPr/>
          <a:lstStyle/>
          <a:p>
            <a:r>
              <a:rPr lang="he-IL" dirty="0" smtClean="0"/>
              <a:t>מה יכול לעשות מנהל סביר אשר מתבקש לאשר הנחה ללקוח מסוים?</a:t>
            </a:r>
          </a:p>
          <a:p>
            <a:r>
              <a:rPr lang="he-IL" dirty="0" smtClean="0"/>
              <a:t>ראשית, עליו לבדוק האם החברה היא "מונופולין".</a:t>
            </a:r>
          </a:p>
          <a:p>
            <a:r>
              <a:rPr lang="he-IL" dirty="0" smtClean="0"/>
              <a:t>כיום – תלוי בשאלה מה נתח השוק של החברה. שאלה מורכבת כשלעצמה. אם יתקבל תזכיר תיקון החוק – בנוסף, האם יש לה "כוח שוק משמעותי".</a:t>
            </a:r>
          </a:p>
          <a:p>
            <a:r>
              <a:rPr lang="he-IL" dirty="0" smtClean="0"/>
              <a:t>אם מונופולין – האם ההנחה מהווה "ניצול לרעה" של מעמד?  עוד שאלה מורכבת, גם כאשר מדובר במתן הנחה, שעל פניו היא פרו-תחרותית.</a:t>
            </a:r>
          </a:p>
          <a:p>
            <a:r>
              <a:rPr lang="he-IL" dirty="0" smtClean="0"/>
              <a:t>האם יש טעם לבקש חוות דעת משפטית? הרשות ממילא לא מכירה בכך כהגנה.</a:t>
            </a:r>
          </a:p>
          <a:p>
            <a:r>
              <a:rPr lang="he-IL" dirty="0" smtClean="0"/>
              <a:t>כל מי שישתתף בתהליך קבלת ההחלטה – חשוף אישית גם כן לעיצום כספי.</a:t>
            </a:r>
          </a:p>
          <a:p>
            <a:endParaRPr lang="he-IL" dirty="0" smtClean="0"/>
          </a:p>
          <a:p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115616" y="1124745"/>
            <a:ext cx="7100336" cy="648072"/>
          </a:xfrm>
        </p:spPr>
        <p:txBody>
          <a:bodyPr/>
          <a:lstStyle/>
          <a:p>
            <a:r>
              <a:rPr lang="he-IL" sz="3000" dirty="0" smtClean="0"/>
              <a:t>בפועל – משימה בלתי אפשרית וחשש לשיתוק.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808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מנגנון ראוי של עיצום כספי הוא כלי אכיפה לגיטימי ורצוי.</a:t>
            </a:r>
          </a:p>
          <a:p>
            <a:r>
              <a:rPr lang="he-IL" dirty="0" smtClean="0"/>
              <a:t>אבל, אנחנו במדרון חלקלק. בוודאי אם יתקבל תזכיר תיקון חוק ההגבלים העסקיים, כפי שהוא.</a:t>
            </a:r>
            <a:endParaRPr lang="en-US" dirty="0" smtClean="0"/>
          </a:p>
          <a:p>
            <a:r>
              <a:rPr lang="he-IL" dirty="0"/>
              <a:t>ההליך הפך לתחליף הליך פלילי, מקום בו הרשות מבקשת להימנע ממנו. </a:t>
            </a:r>
          </a:p>
          <a:p>
            <a:r>
              <a:rPr lang="he-IL" dirty="0" smtClean="0"/>
              <a:t>ההליך הדיוני בפני הרשות טרם פרסום קביעה – אינו ראוי ואינו מאוזן.</a:t>
            </a:r>
          </a:p>
          <a:p>
            <a:r>
              <a:rPr lang="he-IL" dirty="0"/>
              <a:t>בפועל, אין אבחנה בציבור בין "עיצום כספי" לבין "קנס" בהליך פלילי. הסטיגמה החברתית </a:t>
            </a:r>
            <a:r>
              <a:rPr lang="he-IL" dirty="0" smtClean="0"/>
              <a:t>שלילית, של </a:t>
            </a:r>
            <a:r>
              <a:rPr lang="he-IL" dirty="0"/>
              <a:t>הפרת חוק, גם אם הוטל "רק" עיצום כספי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0CD09-A058-46FA-B75C-AA8CC74416F1}" type="slidenum">
              <a:rPr lang="he-IL" smtClean="0"/>
              <a:pPr/>
              <a:t>9</a:t>
            </a:fld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המצב הקיים – בעייתי.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HB">
  <a:themeElements>
    <a:clrScheme name="S. Horowitz">
      <a:dk1>
        <a:sysClr val="windowText" lastClr="000000"/>
      </a:dk1>
      <a:lt1>
        <a:sysClr val="window" lastClr="FFFFFF"/>
      </a:lt1>
      <a:dk2>
        <a:srgbClr val="878B7E"/>
      </a:dk2>
      <a:lt2>
        <a:srgbClr val="ECE9E5"/>
      </a:lt2>
      <a:accent1>
        <a:srgbClr val="A7383E"/>
      </a:accent1>
      <a:accent2>
        <a:srgbClr val="ECE040"/>
      </a:accent2>
      <a:accent3>
        <a:srgbClr val="CD5A25"/>
      </a:accent3>
      <a:accent4>
        <a:srgbClr val="9C5869"/>
      </a:accent4>
      <a:accent5>
        <a:srgbClr val="9ABACA"/>
      </a:accent5>
      <a:accent6>
        <a:srgbClr val="DD593F"/>
      </a:accent6>
      <a:hlink>
        <a:srgbClr val="A7383E"/>
      </a:hlink>
      <a:folHlink>
        <a:srgbClr val="A7383E"/>
      </a:folHlink>
    </a:clrScheme>
    <a:fontScheme name="S. Horowitz">
      <a:majorFont>
        <a:latin typeface="Open Sans Hebrew Light"/>
        <a:ea typeface=""/>
        <a:cs typeface="Open Sans Hebrew Light"/>
      </a:majorFont>
      <a:minorFont>
        <a:latin typeface="Open Sans Hebrew"/>
        <a:ea typeface=""/>
        <a:cs typeface="Open Sans Hebrew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_HB" id="{A9D3F63A-69BB-40BC-ACF7-F65CE7585E80}" vid="{08B22187-6F90-41B7-9DBB-0D336E3C5EF9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Theme_HB</Template>
  <TotalTime>6158</TotalTime>
  <Words>919</Words>
  <Application>Microsoft Office PowerPoint</Application>
  <PresentationFormat>‫הצגה על המסך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Open Sans Hebrew Light</vt:lpstr>
      <vt:lpstr>Open Sans Hebrew</vt:lpstr>
      <vt:lpstr>David</vt:lpstr>
      <vt:lpstr>Calibri</vt:lpstr>
      <vt:lpstr>Theme_HB</vt:lpstr>
      <vt:lpstr>עו"ד חגי דורון, ש. הורוביץ ושות' – פאנל אכיפה  עיצומים כספיים – "רימון יד שנצרתו נשלפה מגופו"</vt:lpstr>
      <vt:lpstr>עיצומים כספיים </vt:lpstr>
      <vt:lpstr>מה זה "עיצום כספי" בחוק ההגבלים העסקיים </vt:lpstr>
      <vt:lpstr>מה גובה העיצום הכספי</vt:lpstr>
      <vt:lpstr>בגין מה ניתן להטיל עיצום כספי?</vt:lpstr>
      <vt:lpstr>מה נעשה עד היום? בעיקר, פיקוח על מונופולין, אך בעניינים מורכבים ביותר.</vt:lpstr>
      <vt:lpstr>מה צופן העתיד? תזכיר תיקון חוק ההגבלים</vt:lpstr>
      <vt:lpstr>בפועל – משימה בלתי אפשרית וחשש לשיתוק.</vt:lpstr>
      <vt:lpstr>המצב הקיים – בעייתי.</vt:lpstr>
      <vt:lpstr>אז מה עושים?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GILAB</dc:creator>
  <cp:lastModifiedBy>Hagai Doron</cp:lastModifiedBy>
  <cp:revision>263</cp:revision>
  <cp:lastPrinted>2017-11-06T09:33:26Z</cp:lastPrinted>
  <dcterms:created xsi:type="dcterms:W3CDTF">2016-03-08T07:53:57Z</dcterms:created>
  <dcterms:modified xsi:type="dcterms:W3CDTF">2017-11-06T16:42:24Z</dcterms:modified>
</cp:coreProperties>
</file>